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1" r:id="rId4"/>
    <p:sldId id="272" r:id="rId5"/>
    <p:sldId id="270" r:id="rId6"/>
    <p:sldId id="257" r:id="rId7"/>
    <p:sldId id="258" r:id="rId8"/>
    <p:sldId id="260" r:id="rId9"/>
    <p:sldId id="262" r:id="rId10"/>
    <p:sldId id="263" r:id="rId11"/>
    <p:sldId id="264" r:id="rId12"/>
    <p:sldId id="265" r:id="rId13"/>
    <p:sldId id="268" r:id="rId14"/>
    <p:sldId id="266" r:id="rId15"/>
    <p:sldId id="267"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4" autoAdjust="0"/>
  </p:normalViewPr>
  <p:slideViewPr>
    <p:cSldViewPr>
      <p:cViewPr>
        <p:scale>
          <a:sx n="75" d="100"/>
          <a:sy n="75" d="100"/>
        </p:scale>
        <p:origin x="12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397191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87721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085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2625758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239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2546954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2916124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248606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158179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82A1DA-D80D-42C7-91B1-1700DE9D9B95}" type="datetimeFigureOut">
              <a:rPr lang="de-DE" smtClean="0"/>
              <a:t>02.02.2022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367393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de-DE"/>
              <a:t>Mastertitelformat bearbeiten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782A1DA-D80D-42C7-91B1-1700DE9D9B95}" type="datetimeFigureOut">
              <a:rPr lang="de-DE" smtClean="0"/>
              <a:t>02.02.2022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417636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782A1DA-D80D-42C7-91B1-1700DE9D9B95}" type="datetimeFigureOut">
              <a:rPr lang="de-DE" smtClean="0"/>
              <a:t>02.02.2022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298932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782A1DA-D80D-42C7-91B1-1700DE9D9B95}" type="datetimeFigureOut">
              <a:rPr lang="de-DE" smtClean="0"/>
              <a:t>02.02.2022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3824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82A1DA-D80D-42C7-91B1-1700DE9D9B95}" type="datetimeFigureOut">
              <a:rPr lang="de-DE" smtClean="0"/>
              <a:t>02.02.2022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348213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F782A1DA-D80D-42C7-91B1-1700DE9D9B95}" type="datetimeFigureOut">
              <a:rPr lang="de-DE" smtClean="0"/>
              <a:t>02.02.2022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292073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F782A1DA-D80D-42C7-91B1-1700DE9D9B95}" type="datetimeFigureOut">
              <a:rPr lang="de-DE" smtClean="0"/>
              <a:t>02.02.2022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087200B-7AF5-49D3-9C12-D85A885A3F8C}" type="slidenum">
              <a:rPr lang="de-DE" smtClean="0"/>
              <a:t>‹Nr.›</a:t>
            </a:fld>
            <a:endParaRPr lang="de-DE"/>
          </a:p>
        </p:txBody>
      </p:sp>
    </p:spTree>
    <p:extLst>
      <p:ext uri="{BB962C8B-B14F-4D97-AF65-F5344CB8AC3E}">
        <p14:creationId xmlns:p14="http://schemas.microsoft.com/office/powerpoint/2010/main" val="321024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82A1DA-D80D-42C7-91B1-1700DE9D9B95}" type="datetimeFigureOut">
              <a:rPr lang="de-DE" smtClean="0"/>
              <a:t>02.02.2022</a:t>
            </a:fld>
            <a:endParaRPr lang="de-DE"/>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087200B-7AF5-49D3-9C12-D85A885A3F8C}" type="slidenum">
              <a:rPr lang="de-DE" smtClean="0"/>
              <a:t>‹Nr.›</a:t>
            </a:fld>
            <a:endParaRPr lang="de-DE"/>
          </a:p>
        </p:txBody>
      </p:sp>
    </p:spTree>
    <p:extLst>
      <p:ext uri="{BB962C8B-B14F-4D97-AF65-F5344CB8AC3E}">
        <p14:creationId xmlns:p14="http://schemas.microsoft.com/office/powerpoint/2010/main" val="3036866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de.wikipedia.org/wiki/Vererbung_(Programmierung)#Mehrfachvererbung" TargetMode="Externa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3608" y="1196752"/>
            <a:ext cx="5826719" cy="4464496"/>
          </a:xfrm>
        </p:spPr>
        <p:txBody>
          <a:bodyPr>
            <a:noAutofit/>
          </a:bodyPr>
          <a:lstStyle/>
          <a:p>
            <a:pPr algn="ctr"/>
            <a:r>
              <a:rPr lang="de-DE" b="1" dirty="0"/>
              <a:t>Java Kurs</a:t>
            </a:r>
            <a:br>
              <a:rPr lang="de-DE" b="1" dirty="0"/>
            </a:br>
            <a:br>
              <a:rPr lang="de-DE" b="1" dirty="0"/>
            </a:br>
            <a:r>
              <a:rPr lang="de-DE" sz="2000" b="1" dirty="0"/>
              <a:t>Dipl.-Ing. Hassan </a:t>
            </a:r>
            <a:r>
              <a:rPr lang="de-DE" sz="2000" b="1" dirty="0" err="1"/>
              <a:t>Kroud</a:t>
            </a:r>
            <a:br>
              <a:rPr lang="de-DE" sz="2000" b="1" dirty="0"/>
            </a:br>
            <a:r>
              <a:rPr lang="de-DE" sz="2000" b="1" dirty="0"/>
              <a:t>www.kroud.de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578586" y="260648"/>
            <a:ext cx="7809838" cy="576064"/>
          </a:xfrm>
        </p:spPr>
        <p:txBody>
          <a:bodyPr>
            <a:noAutofit/>
          </a:bodyPr>
          <a:lstStyle/>
          <a:p>
            <a:br>
              <a:rPr lang="de-DE" dirty="0">
                <a:solidFill>
                  <a:schemeClr val="tx1"/>
                </a:solidFill>
              </a:rPr>
            </a:br>
            <a:r>
              <a:rPr lang="de-DE" dirty="0">
                <a:solidFill>
                  <a:schemeClr val="tx1"/>
                </a:solidFill>
              </a:rPr>
              <a:t>OOP: </a:t>
            </a:r>
            <a:r>
              <a:rPr lang="de-DE" b="1" dirty="0"/>
              <a:t>Polymorphie</a:t>
            </a: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36712"/>
            <a:ext cx="8784976" cy="1800200"/>
          </a:xfrm>
        </p:spPr>
        <p:txBody>
          <a:bodyPr>
            <a:normAutofit/>
          </a:bodyPr>
          <a:lstStyle/>
          <a:p>
            <a:r>
              <a:rPr lang="de-DE" sz="1400" dirty="0">
                <a:latin typeface="Arial" panose="020B0604020202020204" pitchFamily="34" charset="0"/>
                <a:cs typeface="Arial" panose="020B0604020202020204" pitchFamily="34" charset="0"/>
              </a:rPr>
              <a:t>Durch das Konzept der Vererbung sollen Anwendungen mit Objekten von Unterklassen ohne explizites Wissen über die Unterklassen umgehen können.</a:t>
            </a:r>
          </a:p>
          <a:p>
            <a:r>
              <a:rPr lang="de-DE" sz="1400" dirty="0">
                <a:latin typeface="Arial" panose="020B0604020202020204" pitchFamily="34" charset="0"/>
                <a:cs typeface="Arial" panose="020B0604020202020204" pitchFamily="34" charset="0"/>
              </a:rPr>
              <a:t>Objekte von Unterklassen können sich aber anders verhalten wenn die Methoden der Oberklasse in den entsprechenden Unterklassen überschrieben und neu implementiert wurden. Objekte einer Klassenhierarchie können daher abhängig von der Unterklasse verschieden Methodenimplementierungen verwenden und sich polymorph (Vielgestaltig) verhalten.</a:t>
            </a:r>
          </a:p>
          <a:p>
            <a:pPr marL="285750" indent="-285750">
              <a:buFont typeface="Arial" panose="020B0604020202020204" pitchFamily="34" charset="0"/>
              <a:buChar char="•"/>
            </a:pPr>
            <a:endParaRPr lang="en-US"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865CF414-87FB-4650-89C4-48FDE3E75970}"/>
              </a:ext>
            </a:extLst>
          </p:cNvPr>
          <p:cNvSpPr txBox="1">
            <a:spLocks/>
          </p:cNvSpPr>
          <p:nvPr/>
        </p:nvSpPr>
        <p:spPr>
          <a:xfrm>
            <a:off x="578586" y="2636912"/>
            <a:ext cx="7809838" cy="720079"/>
          </a:xfrm>
          <a:prstGeom prst="rect">
            <a:avLst/>
          </a:prstGeom>
        </p:spPr>
        <p:txBody>
          <a:bodyPr vert="horz" lIns="91440" tIns="45720" rIns="91440" bIns="45720" rtlCol="0" anchor="b">
            <a:noAutofit/>
          </a:bodyPr>
          <a:lstStyle>
            <a:lvl1pPr algn="l" defTabSz="457200" rtl="0" eaLnBrk="1" latinLnBrk="0" hangingPunct="1">
              <a:spcBef>
                <a:spcPct val="0"/>
              </a:spcBef>
              <a:buNone/>
              <a:defRPr sz="2400" b="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a:solidFill>
                  <a:schemeClr val="tx1"/>
                </a:solidFill>
              </a:rPr>
              <a:t>OOP: </a:t>
            </a:r>
            <a:r>
              <a:rPr lang="de-DE" b="1" dirty="0"/>
              <a:t>Interfaces</a:t>
            </a:r>
          </a:p>
          <a:p>
            <a:endParaRPr lang="de-DE" dirty="0"/>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1502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1193324" y="1156353"/>
            <a:ext cx="7809838" cy="576064"/>
          </a:xfrm>
        </p:spPr>
        <p:txBody>
          <a:bodyPr>
            <a:noAutofit/>
          </a:bodyPr>
          <a:lstStyle/>
          <a:p>
            <a:br>
              <a:rPr lang="de-DE" dirty="0">
                <a:solidFill>
                  <a:schemeClr val="tx1"/>
                </a:solidFill>
              </a:rPr>
            </a:br>
            <a:r>
              <a:rPr lang="de-DE" dirty="0">
                <a:solidFill>
                  <a:schemeClr val="tx1"/>
                </a:solidFill>
              </a:rPr>
              <a:t>OOP: </a:t>
            </a:r>
            <a:r>
              <a:rPr lang="de-DE" b="1" dirty="0"/>
              <a:t>Generische Klassen (</a:t>
            </a:r>
            <a:r>
              <a:rPr lang="de-DE" b="1" dirty="0" err="1"/>
              <a:t>Generics</a:t>
            </a:r>
            <a:r>
              <a:rPr lang="de-DE" b="1" dirty="0"/>
              <a:t>)</a:t>
            </a:r>
            <a:br>
              <a:rPr lang="de-DE" b="1" dirty="0"/>
            </a:b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36712"/>
            <a:ext cx="8784976" cy="1800200"/>
          </a:xfrm>
        </p:spPr>
        <p:txBody>
          <a:bodyPr>
            <a:normAutofit/>
          </a:bodyPr>
          <a:lstStyle/>
          <a:p>
            <a:r>
              <a:rPr lang="de-DE" sz="1600" dirty="0"/>
              <a:t>Das Konzept der generischen Klassen erhöht die Typsicherheit im Zusammenhang mit Polymorphismus und Vererbung. </a:t>
            </a:r>
          </a:p>
          <a:p>
            <a:r>
              <a:rPr lang="de-DE" sz="1600" b="1" dirty="0">
                <a:latin typeface="Arial" panose="020B0604020202020204" pitchFamily="34" charset="0"/>
                <a:cs typeface="Arial" panose="020B0604020202020204" pitchFamily="34" charset="0"/>
              </a:rPr>
              <a:t>-&gt; keine </a:t>
            </a:r>
            <a:r>
              <a:rPr lang="de-DE" sz="1600" dirty="0"/>
              <a:t>explizite </a:t>
            </a:r>
            <a:r>
              <a:rPr lang="de-DE" sz="1600" dirty="0" err="1"/>
              <a:t>Casts</a:t>
            </a:r>
            <a:r>
              <a:rPr lang="de-DE" sz="1600" dirty="0"/>
              <a:t> verwenden muss um Typkonversionen und Anpassungen </a:t>
            </a:r>
            <a:endParaRPr lang="en-US"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400" b="1" dirty="0" err="1">
                <a:latin typeface="Arial" panose="020B0604020202020204" pitchFamily="34" charset="0"/>
                <a:cs typeface="Arial" panose="020B0604020202020204" pitchFamily="34" charset="0"/>
              </a:rPr>
              <a:t>class</a:t>
            </a:r>
            <a:r>
              <a:rPr lang="de-DE" sz="1400" b="1" dirty="0">
                <a:latin typeface="Arial" panose="020B0604020202020204" pitchFamily="34" charset="0"/>
                <a:cs typeface="Arial" panose="020B0604020202020204" pitchFamily="34" charset="0"/>
              </a:rPr>
              <a:t> Klassenname &lt; Typvariablenliste &gt; {//Body}</a:t>
            </a: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pic>
        <p:nvPicPr>
          <p:cNvPr id="5" name="Grafik 4">
            <a:extLst>
              <a:ext uri="{FF2B5EF4-FFF2-40B4-BE49-F238E27FC236}">
                <a16:creationId xmlns:a16="http://schemas.microsoft.com/office/drawing/2014/main" id="{C4691C51-09DC-4DB1-AFBE-4D1D49FD7104}"/>
              </a:ext>
            </a:extLst>
          </p:cNvPr>
          <p:cNvPicPr>
            <a:picLocks noChangeAspect="1"/>
          </p:cNvPicPr>
          <p:nvPr/>
        </p:nvPicPr>
        <p:blipFill>
          <a:blip r:embed="rId2"/>
          <a:stretch>
            <a:fillRect/>
          </a:stretch>
        </p:blipFill>
        <p:spPr>
          <a:xfrm>
            <a:off x="1403648" y="2420887"/>
            <a:ext cx="5572125" cy="4257651"/>
          </a:xfrm>
          <a:prstGeom prst="rect">
            <a:avLst/>
          </a:prstGeom>
        </p:spPr>
      </p:pic>
    </p:spTree>
    <p:extLst>
      <p:ext uri="{BB962C8B-B14F-4D97-AF65-F5344CB8AC3E}">
        <p14:creationId xmlns:p14="http://schemas.microsoft.com/office/powerpoint/2010/main" val="396838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667081" y="868320"/>
            <a:ext cx="7809838" cy="576064"/>
          </a:xfrm>
        </p:spPr>
        <p:txBody>
          <a:bodyPr>
            <a:noAutofit/>
          </a:bodyPr>
          <a:lstStyle/>
          <a:p>
            <a:br>
              <a:rPr lang="de-DE" dirty="0">
                <a:solidFill>
                  <a:schemeClr val="tx1"/>
                </a:solidFill>
              </a:rPr>
            </a:br>
            <a:r>
              <a:rPr lang="de-DE" b="1" dirty="0"/>
              <a:t>Java Arrays</a:t>
            </a:r>
            <a:br>
              <a:rPr lang="de-DE" b="1" dirty="0"/>
            </a:b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68320"/>
            <a:ext cx="8784976" cy="5296983"/>
          </a:xfrm>
        </p:spPr>
        <p:txBody>
          <a:bodyPr>
            <a:normAutofit/>
          </a:bodyPr>
          <a:lstStyle/>
          <a:p>
            <a:r>
              <a:rPr lang="de-DE" sz="1400" dirty="0"/>
              <a:t> </a:t>
            </a:r>
            <a:r>
              <a:rPr lang="de-DE" sz="1600" dirty="0"/>
              <a:t>Felder (Arrays) sind ein Teil der </a:t>
            </a:r>
            <a:r>
              <a:rPr lang="de-DE" sz="1600" dirty="0" err="1"/>
              <a:t>Javasprache</a:t>
            </a:r>
            <a:r>
              <a:rPr lang="de-DE" sz="1600" dirty="0"/>
              <a:t> und erlauben die extrem effiziente Verwaltung von statischen Daten über ihren Feldindex. Felder erlauben nur die Verwaltung von Daten eines genauen Typs mit einer vorher festgelegten Größe. </a:t>
            </a:r>
          </a:p>
          <a:p>
            <a:pPr marL="171450" indent="-171450">
              <a:buFont typeface="Arial" panose="020B0604020202020204" pitchFamily="34" charset="0"/>
              <a:buChar char="•"/>
            </a:pPr>
            <a:r>
              <a:rPr lang="de-DE" sz="1600" dirty="0"/>
              <a:t>Java Arrays</a:t>
            </a:r>
          </a:p>
          <a:p>
            <a:pPr marL="171450" indent="-171450">
              <a:buFont typeface="Arial" panose="020B0604020202020204" pitchFamily="34" charset="0"/>
              <a:buChar char="•"/>
            </a:pPr>
            <a:r>
              <a:rPr lang="de-DE" sz="1600" dirty="0"/>
              <a:t>Zugriff auf ein Element </a:t>
            </a:r>
          </a:p>
          <a:p>
            <a:pPr marL="171450" indent="-171450">
              <a:buFont typeface="Arial" panose="020B0604020202020204" pitchFamily="34" charset="0"/>
              <a:buChar char="•"/>
            </a:pPr>
            <a:r>
              <a:rPr lang="de-DE" sz="1600" dirty="0"/>
              <a:t>Ändere ein Element</a:t>
            </a:r>
          </a:p>
          <a:p>
            <a:pPr marL="171450" indent="-171450">
              <a:buFont typeface="Arial" panose="020B0604020202020204" pitchFamily="34" charset="0"/>
              <a:buChar char="•"/>
            </a:pPr>
            <a:r>
              <a:rPr lang="de-DE" sz="1600" dirty="0"/>
              <a:t>Array </a:t>
            </a:r>
            <a:r>
              <a:rPr lang="de-DE" sz="1600" dirty="0" err="1"/>
              <a:t>Grösse</a:t>
            </a:r>
            <a:endParaRPr lang="de-DE" sz="1600" dirty="0"/>
          </a:p>
          <a:p>
            <a:pPr marL="171450" indent="-171450">
              <a:buFont typeface="Arial" panose="020B0604020202020204" pitchFamily="34" charset="0"/>
              <a:buChar char="•"/>
            </a:pPr>
            <a:r>
              <a:rPr lang="de-DE" sz="1600" dirty="0"/>
              <a:t>Loop durch Array</a:t>
            </a:r>
          </a:p>
          <a:p>
            <a:pPr marL="171450" indent="-171450">
              <a:buFont typeface="Arial" panose="020B0604020202020204" pitchFamily="34" charset="0"/>
              <a:buChar char="•"/>
            </a:pPr>
            <a:r>
              <a:rPr lang="de-DE" sz="1600" dirty="0"/>
              <a:t>Loop mit </a:t>
            </a:r>
            <a:r>
              <a:rPr lang="de-DE" sz="1600" dirty="0" err="1"/>
              <a:t>For-Each</a:t>
            </a:r>
            <a:endParaRPr lang="de-DE" sz="1600" dirty="0"/>
          </a:p>
          <a:p>
            <a:pPr marL="171450" indent="-171450">
              <a:buFont typeface="Arial" panose="020B0604020202020204" pitchFamily="34" charset="0"/>
              <a:buChar char="•"/>
            </a:pPr>
            <a:r>
              <a:rPr lang="de-DE" sz="1600" dirty="0"/>
              <a:t>Multidimensional Arrays</a:t>
            </a:r>
          </a:p>
          <a:p>
            <a:endParaRPr lang="de-DE"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5985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667081" y="868320"/>
            <a:ext cx="7809838" cy="576064"/>
          </a:xfrm>
        </p:spPr>
        <p:txBody>
          <a:bodyPr>
            <a:noAutofit/>
          </a:bodyPr>
          <a:lstStyle/>
          <a:p>
            <a:br>
              <a:rPr lang="de-DE" dirty="0">
                <a:solidFill>
                  <a:schemeClr val="tx1"/>
                </a:solidFill>
              </a:rPr>
            </a:br>
            <a:r>
              <a:rPr lang="de-DE" b="1" dirty="0"/>
              <a:t>Java Collections</a:t>
            </a:r>
            <a:br>
              <a:rPr lang="de-DE" b="1" dirty="0"/>
            </a:b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68320"/>
            <a:ext cx="8784976" cy="1768591"/>
          </a:xfrm>
        </p:spPr>
        <p:txBody>
          <a:bodyPr>
            <a:normAutofit/>
          </a:bodyPr>
          <a:lstStyle/>
          <a:p>
            <a:r>
              <a:rPr lang="de-DE" sz="1400" dirty="0"/>
              <a:t> Felder (Arrays) sind ein Teil der </a:t>
            </a:r>
            <a:r>
              <a:rPr lang="de-DE" sz="1400" dirty="0" err="1"/>
              <a:t>Javasprache</a:t>
            </a:r>
            <a:r>
              <a:rPr lang="de-DE" sz="1400" dirty="0"/>
              <a:t> und erlauben die extrem effiziente Verwaltung von statischen Daten über ihren Feldindex. Felder erlauben nur die Verwaltung von Daten eines genauen Typs mit einer vorher festgelegten Größe.</a:t>
            </a:r>
            <a:r>
              <a:rPr lang="de-DE" dirty="0"/>
              <a:t> </a:t>
            </a:r>
            <a:endParaRPr lang="de-DE"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pic>
        <p:nvPicPr>
          <p:cNvPr id="4" name="Grafik 3">
            <a:extLst>
              <a:ext uri="{FF2B5EF4-FFF2-40B4-BE49-F238E27FC236}">
                <a16:creationId xmlns:a16="http://schemas.microsoft.com/office/drawing/2014/main" id="{BF720844-1A02-4F30-8649-6EB186FF5F36}"/>
              </a:ext>
            </a:extLst>
          </p:cNvPr>
          <p:cNvPicPr>
            <a:picLocks noChangeAspect="1"/>
          </p:cNvPicPr>
          <p:nvPr/>
        </p:nvPicPr>
        <p:blipFill>
          <a:blip r:embed="rId2"/>
          <a:stretch>
            <a:fillRect/>
          </a:stretch>
        </p:blipFill>
        <p:spPr>
          <a:xfrm>
            <a:off x="25524" y="2420888"/>
            <a:ext cx="8892480" cy="3385407"/>
          </a:xfrm>
          <a:prstGeom prst="rect">
            <a:avLst/>
          </a:prstGeom>
        </p:spPr>
      </p:pic>
    </p:spTree>
    <p:extLst>
      <p:ext uri="{BB962C8B-B14F-4D97-AF65-F5344CB8AC3E}">
        <p14:creationId xmlns:p14="http://schemas.microsoft.com/office/powerpoint/2010/main" val="180411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667081" y="868320"/>
            <a:ext cx="7809838" cy="576064"/>
          </a:xfrm>
        </p:spPr>
        <p:txBody>
          <a:bodyPr>
            <a:noAutofit/>
          </a:bodyPr>
          <a:lstStyle/>
          <a:p>
            <a:br>
              <a:rPr lang="de-DE" dirty="0">
                <a:solidFill>
                  <a:schemeClr val="tx1"/>
                </a:solidFill>
              </a:rPr>
            </a:br>
            <a:r>
              <a:rPr lang="de-DE" b="1" dirty="0"/>
              <a:t>Java Collections</a:t>
            </a:r>
            <a:br>
              <a:rPr lang="de-DE" b="1" dirty="0"/>
            </a:b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68320"/>
            <a:ext cx="8784976" cy="1768591"/>
          </a:xfrm>
        </p:spPr>
        <p:txBody>
          <a:bodyPr>
            <a:normAutofit/>
          </a:bodyPr>
          <a:lstStyle/>
          <a:p>
            <a:r>
              <a:rPr lang="de-DE" sz="1400" dirty="0"/>
              <a:t> </a:t>
            </a:r>
            <a:endParaRPr lang="de-DE" sz="1400" b="1" dirty="0">
              <a:latin typeface="Arial" panose="020B0604020202020204" pitchFamily="34" charset="0"/>
              <a:cs typeface="Arial" panose="020B0604020202020204" pitchFamily="34" charset="0"/>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pic>
        <p:nvPicPr>
          <p:cNvPr id="4" name="Grafik 3">
            <a:extLst>
              <a:ext uri="{FF2B5EF4-FFF2-40B4-BE49-F238E27FC236}">
                <a16:creationId xmlns:a16="http://schemas.microsoft.com/office/drawing/2014/main" id="{70AD1FAD-B316-4348-A2DE-C22A041D0691}"/>
              </a:ext>
            </a:extLst>
          </p:cNvPr>
          <p:cNvPicPr>
            <a:picLocks noChangeAspect="1"/>
          </p:cNvPicPr>
          <p:nvPr/>
        </p:nvPicPr>
        <p:blipFill>
          <a:blip r:embed="rId2"/>
          <a:stretch>
            <a:fillRect/>
          </a:stretch>
        </p:blipFill>
        <p:spPr>
          <a:xfrm>
            <a:off x="251521" y="1444384"/>
            <a:ext cx="8640960" cy="5080960"/>
          </a:xfrm>
          <a:prstGeom prst="rect">
            <a:avLst/>
          </a:prstGeom>
        </p:spPr>
      </p:pic>
    </p:spTree>
    <p:extLst>
      <p:ext uri="{BB962C8B-B14F-4D97-AF65-F5344CB8AC3E}">
        <p14:creationId xmlns:p14="http://schemas.microsoft.com/office/powerpoint/2010/main" val="1986126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667081" y="868320"/>
            <a:ext cx="7809838" cy="576064"/>
          </a:xfrm>
        </p:spPr>
        <p:txBody>
          <a:bodyPr>
            <a:noAutofit/>
          </a:bodyPr>
          <a:lstStyle/>
          <a:p>
            <a:br>
              <a:rPr lang="de-DE" dirty="0">
                <a:solidFill>
                  <a:schemeClr val="tx1"/>
                </a:solidFill>
              </a:rPr>
            </a:br>
            <a:r>
              <a:rPr lang="de-DE" b="1" dirty="0"/>
              <a:t>Java Collections</a:t>
            </a:r>
            <a:br>
              <a:rPr lang="de-DE" b="1" dirty="0"/>
            </a:b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68320"/>
            <a:ext cx="8784976" cy="1768591"/>
          </a:xfrm>
        </p:spPr>
        <p:txBody>
          <a:bodyPr>
            <a:normAutofit/>
          </a:bodyPr>
          <a:lstStyle/>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pic>
        <p:nvPicPr>
          <p:cNvPr id="4" name="Grafik 3">
            <a:extLst>
              <a:ext uri="{FF2B5EF4-FFF2-40B4-BE49-F238E27FC236}">
                <a16:creationId xmlns:a16="http://schemas.microsoft.com/office/drawing/2014/main" id="{1436A7D6-F7CA-46A0-85F1-AB455AA234B4}"/>
              </a:ext>
            </a:extLst>
          </p:cNvPr>
          <p:cNvPicPr>
            <a:picLocks noChangeAspect="1"/>
          </p:cNvPicPr>
          <p:nvPr/>
        </p:nvPicPr>
        <p:blipFill>
          <a:blip r:embed="rId2"/>
          <a:stretch>
            <a:fillRect/>
          </a:stretch>
        </p:blipFill>
        <p:spPr>
          <a:xfrm>
            <a:off x="111571" y="1744621"/>
            <a:ext cx="8924925" cy="4419600"/>
          </a:xfrm>
          <a:prstGeom prst="rect">
            <a:avLst/>
          </a:prstGeom>
        </p:spPr>
      </p:pic>
    </p:spTree>
    <p:extLst>
      <p:ext uri="{BB962C8B-B14F-4D97-AF65-F5344CB8AC3E}">
        <p14:creationId xmlns:p14="http://schemas.microsoft.com/office/powerpoint/2010/main" val="151377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667081" y="868320"/>
            <a:ext cx="7809838" cy="576064"/>
          </a:xfrm>
        </p:spPr>
        <p:txBody>
          <a:bodyPr>
            <a:noAutofit/>
          </a:bodyPr>
          <a:lstStyle/>
          <a:p>
            <a:br>
              <a:rPr lang="de-DE" dirty="0">
                <a:solidFill>
                  <a:schemeClr val="tx1"/>
                </a:solidFill>
              </a:rPr>
            </a:br>
            <a:r>
              <a:rPr lang="de-DE" b="1" dirty="0"/>
              <a:t>Java Collections: </a:t>
            </a:r>
            <a:r>
              <a:rPr lang="de-DE" b="1" dirty="0" err="1"/>
              <a:t>Map</a:t>
            </a:r>
            <a:br>
              <a:rPr lang="de-DE" b="1" dirty="0"/>
            </a:b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68320"/>
            <a:ext cx="8784976" cy="1768591"/>
          </a:xfrm>
        </p:spPr>
        <p:txBody>
          <a:bodyPr>
            <a:normAutofit/>
          </a:bodyPr>
          <a:lstStyle/>
          <a:p>
            <a:r>
              <a:rPr lang="de-DE" sz="1800" dirty="0"/>
              <a:t> Maps sind Modelle mathematischer Funktionen die einen gegebenen Wert einer Schlüsselmenge auf eine Zielmenge abbilden.</a:t>
            </a:r>
            <a:endParaRPr lang="de-DE" sz="1800" b="1" dirty="0">
              <a:latin typeface="Arial" panose="020B0604020202020204" pitchFamily="34" charset="0"/>
              <a:cs typeface="Arial" panose="020B0604020202020204" pitchFamily="34" charset="0"/>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8424" y="4808233"/>
            <a:ext cx="8640960" cy="237626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t>
            </a:r>
          </a:p>
        </p:txBody>
      </p:sp>
      <p:pic>
        <p:nvPicPr>
          <p:cNvPr id="3" name="Grafik 2">
            <a:extLst>
              <a:ext uri="{FF2B5EF4-FFF2-40B4-BE49-F238E27FC236}">
                <a16:creationId xmlns:a16="http://schemas.microsoft.com/office/drawing/2014/main" id="{62B78BD1-21CE-413B-B344-D9CE2E469CBD}"/>
              </a:ext>
            </a:extLst>
          </p:cNvPr>
          <p:cNvPicPr>
            <a:picLocks noChangeAspect="1"/>
          </p:cNvPicPr>
          <p:nvPr/>
        </p:nvPicPr>
        <p:blipFill>
          <a:blip r:embed="rId2"/>
          <a:stretch>
            <a:fillRect/>
          </a:stretch>
        </p:blipFill>
        <p:spPr>
          <a:xfrm>
            <a:off x="755576" y="1556792"/>
            <a:ext cx="6197674" cy="3139033"/>
          </a:xfrm>
          <a:prstGeom prst="rect">
            <a:avLst/>
          </a:prstGeom>
        </p:spPr>
      </p:pic>
    </p:spTree>
    <p:extLst>
      <p:ext uri="{BB962C8B-B14F-4D97-AF65-F5344CB8AC3E}">
        <p14:creationId xmlns:p14="http://schemas.microsoft.com/office/powerpoint/2010/main" val="118027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720897" y="283060"/>
            <a:ext cx="6347713" cy="625659"/>
          </a:xfrm>
        </p:spPr>
        <p:txBody>
          <a:bodyPr>
            <a:normAutofit fontScale="90000"/>
          </a:bodyPr>
          <a:lstStyle/>
          <a:p>
            <a:r>
              <a:rPr lang="de-DE" b="1" dirty="0"/>
              <a:t>Rechner Architektur</a:t>
            </a:r>
            <a:endParaRPr lang="de-DE" dirty="0"/>
          </a:p>
        </p:txBody>
      </p:sp>
      <p:sp>
        <p:nvSpPr>
          <p:cNvPr id="5" name="Inhaltsplatzhalter 4">
            <a:extLst>
              <a:ext uri="{FF2B5EF4-FFF2-40B4-BE49-F238E27FC236}">
                <a16:creationId xmlns:a16="http://schemas.microsoft.com/office/drawing/2014/main" id="{6868B25E-B838-48BF-BECD-58F49DC0AFF0}"/>
              </a:ext>
            </a:extLst>
          </p:cNvPr>
          <p:cNvSpPr>
            <a:spLocks noGrp="1"/>
          </p:cNvSpPr>
          <p:nvPr>
            <p:ph idx="1"/>
          </p:nvPr>
        </p:nvSpPr>
        <p:spPr>
          <a:xfrm>
            <a:off x="609599" y="1196752"/>
            <a:ext cx="6347714" cy="4844611"/>
          </a:xfrm>
        </p:spPr>
        <p:txBody>
          <a:bodyPr/>
          <a:lstStyle/>
          <a:p>
            <a:r>
              <a:rPr lang="de-DE" dirty="0"/>
              <a:t> </a:t>
            </a:r>
            <a:endParaRPr lang="de-DE" b="1" dirty="0"/>
          </a:p>
        </p:txBody>
      </p:sp>
      <p:pic>
        <p:nvPicPr>
          <p:cNvPr id="4" name="Grafik 3">
            <a:extLst>
              <a:ext uri="{FF2B5EF4-FFF2-40B4-BE49-F238E27FC236}">
                <a16:creationId xmlns:a16="http://schemas.microsoft.com/office/drawing/2014/main" id="{5ABF5171-8941-4641-8DE7-337D01D2E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773" y="1052735"/>
            <a:ext cx="7448550" cy="2376265"/>
          </a:xfrm>
          <a:prstGeom prst="rect">
            <a:avLst/>
          </a:prstGeom>
        </p:spPr>
      </p:pic>
      <p:pic>
        <p:nvPicPr>
          <p:cNvPr id="7" name="Grafik 6">
            <a:extLst>
              <a:ext uri="{FF2B5EF4-FFF2-40B4-BE49-F238E27FC236}">
                <a16:creationId xmlns:a16="http://schemas.microsoft.com/office/drawing/2014/main" id="{51ECB7C7-A91E-4456-A99B-3C21AC5FF2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8" y="3789041"/>
            <a:ext cx="7200900" cy="3068960"/>
          </a:xfrm>
          <a:prstGeom prst="rect">
            <a:avLst/>
          </a:prstGeom>
        </p:spPr>
      </p:pic>
    </p:spTree>
    <p:extLst>
      <p:ext uri="{BB962C8B-B14F-4D97-AF65-F5344CB8AC3E}">
        <p14:creationId xmlns:p14="http://schemas.microsoft.com/office/powerpoint/2010/main" val="1652604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720897" y="283060"/>
            <a:ext cx="6347713" cy="625659"/>
          </a:xfrm>
        </p:spPr>
        <p:txBody>
          <a:bodyPr>
            <a:normAutofit fontScale="90000"/>
          </a:bodyPr>
          <a:lstStyle/>
          <a:p>
            <a:r>
              <a:rPr lang="de-DE" b="1" dirty="0"/>
              <a:t>Compiler == Übersetzer</a:t>
            </a:r>
            <a:endParaRPr lang="de-DE" dirty="0"/>
          </a:p>
        </p:txBody>
      </p:sp>
      <p:sp>
        <p:nvSpPr>
          <p:cNvPr id="5" name="Inhaltsplatzhalter 4">
            <a:extLst>
              <a:ext uri="{FF2B5EF4-FFF2-40B4-BE49-F238E27FC236}">
                <a16:creationId xmlns:a16="http://schemas.microsoft.com/office/drawing/2014/main" id="{6868B25E-B838-48BF-BECD-58F49DC0AFF0}"/>
              </a:ext>
            </a:extLst>
          </p:cNvPr>
          <p:cNvSpPr>
            <a:spLocks noGrp="1"/>
          </p:cNvSpPr>
          <p:nvPr>
            <p:ph idx="1"/>
          </p:nvPr>
        </p:nvSpPr>
        <p:spPr>
          <a:xfrm>
            <a:off x="609599" y="1196752"/>
            <a:ext cx="6347714" cy="4844611"/>
          </a:xfrm>
        </p:spPr>
        <p:txBody>
          <a:bodyPr/>
          <a:lstStyle/>
          <a:p>
            <a:r>
              <a:rPr lang="de-DE" dirty="0"/>
              <a:t> </a:t>
            </a:r>
            <a:endParaRPr lang="de-DE" b="1" dirty="0"/>
          </a:p>
        </p:txBody>
      </p:sp>
      <p:pic>
        <p:nvPicPr>
          <p:cNvPr id="6" name="Grafik 5">
            <a:extLst>
              <a:ext uri="{FF2B5EF4-FFF2-40B4-BE49-F238E27FC236}">
                <a16:creationId xmlns:a16="http://schemas.microsoft.com/office/drawing/2014/main" id="{7906ED40-3EFE-4CD3-807C-2CEB654B0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6687" y="4294214"/>
            <a:ext cx="4686300" cy="2473274"/>
          </a:xfrm>
          <a:prstGeom prst="rect">
            <a:avLst/>
          </a:prstGeom>
        </p:spPr>
      </p:pic>
      <p:pic>
        <p:nvPicPr>
          <p:cNvPr id="9" name="Grafik 8">
            <a:extLst>
              <a:ext uri="{FF2B5EF4-FFF2-40B4-BE49-F238E27FC236}">
                <a16:creationId xmlns:a16="http://schemas.microsoft.com/office/drawing/2014/main" id="{E6166049-ABF4-404E-8CA9-7DA8A6C5E2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196752"/>
            <a:ext cx="6553200" cy="2880320"/>
          </a:xfrm>
          <a:prstGeom prst="rect">
            <a:avLst/>
          </a:prstGeom>
        </p:spPr>
      </p:pic>
    </p:spTree>
    <p:extLst>
      <p:ext uri="{BB962C8B-B14F-4D97-AF65-F5344CB8AC3E}">
        <p14:creationId xmlns:p14="http://schemas.microsoft.com/office/powerpoint/2010/main" val="213321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251521" y="283060"/>
            <a:ext cx="8424936" cy="625659"/>
          </a:xfrm>
        </p:spPr>
        <p:txBody>
          <a:bodyPr>
            <a:noAutofit/>
          </a:bodyPr>
          <a:lstStyle/>
          <a:p>
            <a:r>
              <a:rPr lang="de-DE" sz="2400" b="1" dirty="0"/>
              <a:t>Haupt-Methode eines Programms - Objekte und Klassen</a:t>
            </a:r>
          </a:p>
        </p:txBody>
      </p:sp>
      <p:sp>
        <p:nvSpPr>
          <p:cNvPr id="5" name="Inhaltsplatzhalter 4">
            <a:extLst>
              <a:ext uri="{FF2B5EF4-FFF2-40B4-BE49-F238E27FC236}">
                <a16:creationId xmlns:a16="http://schemas.microsoft.com/office/drawing/2014/main" id="{6868B25E-B838-48BF-BECD-58F49DC0AFF0}"/>
              </a:ext>
            </a:extLst>
          </p:cNvPr>
          <p:cNvSpPr>
            <a:spLocks noGrp="1"/>
          </p:cNvSpPr>
          <p:nvPr>
            <p:ph idx="1"/>
          </p:nvPr>
        </p:nvSpPr>
        <p:spPr>
          <a:xfrm>
            <a:off x="609598" y="1196752"/>
            <a:ext cx="7922841" cy="5378188"/>
          </a:xfrm>
        </p:spPr>
        <p:txBody>
          <a:bodyPr>
            <a:normAutofit fontScale="92500" lnSpcReduction="20000"/>
          </a:bodyPr>
          <a:lstStyle/>
          <a:p>
            <a:r>
              <a:rPr lang="de-DE" dirty="0"/>
              <a:t> Klassennamen IMMER mit einem Großbuchstaben anfangen</a:t>
            </a:r>
          </a:p>
          <a:p>
            <a:r>
              <a:rPr lang="de-DE" dirty="0"/>
              <a:t>Haupt-Methode:</a:t>
            </a:r>
          </a:p>
          <a:p>
            <a:r>
              <a:rPr lang="de-DE" dirty="0" err="1"/>
              <a:t>public</a:t>
            </a:r>
            <a:r>
              <a:rPr lang="de-DE" dirty="0"/>
              <a:t> </a:t>
            </a:r>
            <a:r>
              <a:rPr lang="de-DE" dirty="0" err="1"/>
              <a:t>static</a:t>
            </a:r>
            <a:r>
              <a:rPr lang="de-DE" dirty="0"/>
              <a:t> </a:t>
            </a:r>
            <a:r>
              <a:rPr lang="de-DE" dirty="0" err="1"/>
              <a:t>void</a:t>
            </a:r>
            <a:r>
              <a:rPr lang="de-DE" dirty="0"/>
              <a:t> </a:t>
            </a:r>
            <a:r>
              <a:rPr lang="de-DE" dirty="0" err="1"/>
              <a:t>main</a:t>
            </a:r>
            <a:r>
              <a:rPr lang="de-DE" dirty="0"/>
              <a:t> (String[] </a:t>
            </a:r>
            <a:r>
              <a:rPr lang="de-DE" dirty="0" err="1"/>
              <a:t>args</a:t>
            </a:r>
            <a:r>
              <a:rPr lang="de-DE" dirty="0"/>
              <a:t>())</a:t>
            </a:r>
          </a:p>
          <a:p>
            <a:r>
              <a:rPr lang="de-DE" dirty="0"/>
              <a:t> </a:t>
            </a:r>
          </a:p>
          <a:p>
            <a:r>
              <a:rPr lang="de-DE" dirty="0"/>
              <a:t>        /**</a:t>
            </a:r>
          </a:p>
          <a:p>
            <a:r>
              <a:rPr lang="de-DE" dirty="0"/>
              <a:t>		 * @</a:t>
            </a:r>
            <a:r>
              <a:rPr lang="de-DE" dirty="0" err="1"/>
              <a:t>param</a:t>
            </a:r>
            <a:r>
              <a:rPr lang="de-DE" dirty="0"/>
              <a:t> </a:t>
            </a:r>
            <a:r>
              <a:rPr lang="de-DE" dirty="0" err="1"/>
              <a:t>args</a:t>
            </a:r>
            <a:endParaRPr lang="de-DE" dirty="0"/>
          </a:p>
          <a:p>
            <a:r>
              <a:rPr lang="de-DE" dirty="0"/>
              <a:t>		 */</a:t>
            </a:r>
          </a:p>
          <a:p>
            <a:r>
              <a:rPr lang="de-DE" dirty="0"/>
              <a:t>        </a:t>
            </a:r>
            <a:r>
              <a:rPr lang="de-DE" dirty="0" err="1"/>
              <a:t>public</a:t>
            </a:r>
            <a:r>
              <a:rPr lang="de-DE" dirty="0"/>
              <a:t> </a:t>
            </a:r>
            <a:r>
              <a:rPr lang="de-DE" dirty="0" err="1"/>
              <a:t>class</a:t>
            </a:r>
            <a:r>
              <a:rPr lang="de-DE" dirty="0"/>
              <a:t> </a:t>
            </a:r>
            <a:r>
              <a:rPr lang="de-DE" dirty="0" err="1"/>
              <a:t>Javatorials</a:t>
            </a:r>
            <a:r>
              <a:rPr lang="de-DE" dirty="0"/>
              <a:t> {</a:t>
            </a:r>
          </a:p>
          <a:p>
            <a:endParaRPr lang="de-DE" dirty="0"/>
          </a:p>
          <a:p>
            <a:r>
              <a:rPr lang="de-DE" dirty="0"/>
              <a:t>			</a:t>
            </a:r>
            <a:r>
              <a:rPr lang="de-DE" dirty="0" err="1"/>
              <a:t>public</a:t>
            </a:r>
            <a:r>
              <a:rPr lang="de-DE" dirty="0"/>
              <a:t> </a:t>
            </a:r>
            <a:r>
              <a:rPr lang="de-DE" dirty="0" err="1"/>
              <a:t>static</a:t>
            </a:r>
            <a:r>
              <a:rPr lang="de-DE" dirty="0"/>
              <a:t> </a:t>
            </a:r>
            <a:r>
              <a:rPr lang="de-DE" dirty="0" err="1"/>
              <a:t>void</a:t>
            </a:r>
            <a:r>
              <a:rPr lang="de-DE" dirty="0"/>
              <a:t> </a:t>
            </a:r>
            <a:r>
              <a:rPr lang="de-DE" dirty="0" err="1"/>
              <a:t>main</a:t>
            </a:r>
            <a:r>
              <a:rPr lang="de-DE" dirty="0"/>
              <a:t>(String[] </a:t>
            </a:r>
            <a:r>
              <a:rPr lang="de-DE" dirty="0" err="1"/>
              <a:t>args</a:t>
            </a:r>
            <a:r>
              <a:rPr lang="de-DE" dirty="0"/>
              <a:t>) {</a:t>
            </a:r>
          </a:p>
          <a:p>
            <a:r>
              <a:rPr lang="de-DE" dirty="0"/>
              <a:t>						//</a:t>
            </a:r>
            <a:r>
              <a:rPr lang="de-DE" dirty="0" err="1"/>
              <a:t>ToDo</a:t>
            </a:r>
            <a:r>
              <a:rPr lang="de-DE" dirty="0"/>
              <a:t>: Schreibe dein Algorithmus...</a:t>
            </a:r>
          </a:p>
          <a:p>
            <a:r>
              <a:rPr lang="de-DE" dirty="0"/>
              <a:t>				</a:t>
            </a:r>
            <a:r>
              <a:rPr lang="de-DE" dirty="0" err="1"/>
              <a:t>System.out.print</a:t>
            </a:r>
            <a:r>
              <a:rPr lang="de-DE" dirty="0"/>
              <a:t>("</a:t>
            </a:r>
            <a:r>
              <a:rPr lang="de-DE" dirty="0" err="1"/>
              <a:t>JavaTutorials</a:t>
            </a:r>
            <a:r>
              <a:rPr lang="de-DE" dirty="0"/>
              <a:t> Online... ");</a:t>
            </a:r>
          </a:p>
          <a:p>
            <a:r>
              <a:rPr lang="de-DE" dirty="0"/>
              <a:t>			 </a:t>
            </a:r>
          </a:p>
          <a:p>
            <a:r>
              <a:rPr lang="de-DE" dirty="0"/>
              <a:t>			}</a:t>
            </a:r>
          </a:p>
          <a:p>
            <a:endParaRPr lang="de-DE" dirty="0"/>
          </a:p>
          <a:p>
            <a:r>
              <a:rPr lang="de-DE" dirty="0"/>
              <a:t>		}</a:t>
            </a:r>
          </a:p>
          <a:p>
            <a:endParaRPr lang="de-DE" b="1" dirty="0"/>
          </a:p>
        </p:txBody>
      </p:sp>
    </p:spTree>
    <p:extLst>
      <p:ext uri="{BB962C8B-B14F-4D97-AF65-F5344CB8AC3E}">
        <p14:creationId xmlns:p14="http://schemas.microsoft.com/office/powerpoint/2010/main" val="136312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p:txBody>
          <a:bodyPr/>
          <a:lstStyle/>
          <a:p>
            <a:r>
              <a:rPr lang="de-DE" dirty="0"/>
              <a:t>OOP</a:t>
            </a:r>
          </a:p>
        </p:txBody>
      </p:sp>
      <p:sp>
        <p:nvSpPr>
          <p:cNvPr id="5" name="Inhaltsplatzhalter 4">
            <a:extLst>
              <a:ext uri="{FF2B5EF4-FFF2-40B4-BE49-F238E27FC236}">
                <a16:creationId xmlns:a16="http://schemas.microsoft.com/office/drawing/2014/main" id="{6868B25E-B838-48BF-BECD-58F49DC0AFF0}"/>
              </a:ext>
            </a:extLst>
          </p:cNvPr>
          <p:cNvSpPr>
            <a:spLocks noGrp="1"/>
          </p:cNvSpPr>
          <p:nvPr>
            <p:ph idx="1"/>
          </p:nvPr>
        </p:nvSpPr>
        <p:spPr>
          <a:xfrm>
            <a:off x="609599" y="1196752"/>
            <a:ext cx="6347714" cy="4844611"/>
          </a:xfrm>
        </p:spPr>
        <p:txBody>
          <a:bodyPr/>
          <a:lstStyle/>
          <a:p>
            <a:r>
              <a:rPr lang="de-DE" dirty="0" err="1"/>
              <a:t>Object</a:t>
            </a:r>
            <a:r>
              <a:rPr lang="de-DE" dirty="0"/>
              <a:t>:</a:t>
            </a:r>
          </a:p>
          <a:p>
            <a:r>
              <a:rPr lang="de-DE" dirty="0"/>
              <a:t>Person m = </a:t>
            </a:r>
            <a:r>
              <a:rPr lang="de-DE" dirty="0" err="1"/>
              <a:t>new</a:t>
            </a:r>
            <a:r>
              <a:rPr lang="de-DE" dirty="0"/>
              <a:t> Person();</a:t>
            </a:r>
          </a:p>
          <a:p>
            <a:r>
              <a:rPr lang="de-DE" dirty="0"/>
              <a:t>String </a:t>
            </a:r>
            <a:r>
              <a:rPr lang="de-DE" dirty="0" err="1"/>
              <a:t>name</a:t>
            </a:r>
            <a:r>
              <a:rPr lang="de-DE" dirty="0"/>
              <a:t> = </a:t>
            </a:r>
            <a:r>
              <a:rPr lang="de-DE" dirty="0" err="1"/>
              <a:t>new</a:t>
            </a:r>
            <a:r>
              <a:rPr lang="de-DE" dirty="0"/>
              <a:t> String(„Hassan“);</a:t>
            </a:r>
          </a:p>
          <a:p>
            <a:r>
              <a:rPr lang="de-DE" dirty="0"/>
              <a:t>Zugriff auf Methoden und Attribute – Getter und Setter</a:t>
            </a:r>
          </a:p>
          <a:p>
            <a:r>
              <a:rPr lang="de-DE" dirty="0"/>
              <a:t>This?</a:t>
            </a:r>
          </a:p>
          <a:p>
            <a:r>
              <a:rPr lang="de-DE" dirty="0"/>
              <a:t>Methoden mit ohne Parameter.</a:t>
            </a:r>
          </a:p>
          <a:p>
            <a:r>
              <a:rPr lang="de-DE" dirty="0"/>
              <a:t>Sichtbarkeit: </a:t>
            </a:r>
            <a:r>
              <a:rPr lang="de-DE" dirty="0" err="1"/>
              <a:t>public</a:t>
            </a:r>
            <a:r>
              <a:rPr lang="de-DE" dirty="0"/>
              <a:t>, </a:t>
            </a:r>
            <a:r>
              <a:rPr lang="de-DE" dirty="0" err="1"/>
              <a:t>protected</a:t>
            </a:r>
            <a:r>
              <a:rPr lang="de-DE" dirty="0"/>
              <a:t>, private</a:t>
            </a:r>
          </a:p>
          <a:p>
            <a:r>
              <a:rPr lang="de-DE" dirty="0"/>
              <a:t>Ändern der Parameters: Cal </a:t>
            </a:r>
            <a:r>
              <a:rPr lang="de-DE" dirty="0" err="1"/>
              <a:t>by</a:t>
            </a:r>
            <a:r>
              <a:rPr lang="de-DE" dirty="0"/>
              <a:t> Value </a:t>
            </a:r>
            <a:r>
              <a:rPr lang="de-DE" dirty="0">
                <a:sym typeface="Wingdings" panose="05000000000000000000" pitchFamily="2" charset="2"/>
              </a:rPr>
              <a:t> Primitive Typ</a:t>
            </a:r>
          </a:p>
          <a:p>
            <a:r>
              <a:rPr lang="de-DE" dirty="0">
                <a:sym typeface="Wingdings" panose="05000000000000000000" pitchFamily="2" charset="2"/>
              </a:rPr>
              <a:t>Cal </a:t>
            </a:r>
            <a:r>
              <a:rPr lang="de-DE" dirty="0" err="1">
                <a:sym typeface="Wingdings" panose="05000000000000000000" pitchFamily="2" charset="2"/>
              </a:rPr>
              <a:t>by</a:t>
            </a:r>
            <a:r>
              <a:rPr lang="de-DE" dirty="0">
                <a:sym typeface="Wingdings" panose="05000000000000000000" pitchFamily="2" charset="2"/>
              </a:rPr>
              <a:t> </a:t>
            </a:r>
            <a:r>
              <a:rPr lang="de-DE" dirty="0" err="1">
                <a:sym typeface="Wingdings" panose="05000000000000000000" pitchFamily="2" charset="2"/>
              </a:rPr>
              <a:t>Refenrence</a:t>
            </a:r>
            <a:r>
              <a:rPr lang="de-DE" dirty="0">
                <a:sym typeface="Wingdings" panose="05000000000000000000" pitchFamily="2" charset="2"/>
              </a:rPr>
              <a:t> -&gt; </a:t>
            </a:r>
            <a:r>
              <a:rPr lang="de-DE" b="1" dirty="0"/>
              <a:t>Wrapper Klassen</a:t>
            </a:r>
          </a:p>
        </p:txBody>
      </p:sp>
    </p:spTree>
    <p:extLst>
      <p:ext uri="{BB962C8B-B14F-4D97-AF65-F5344CB8AC3E}">
        <p14:creationId xmlns:p14="http://schemas.microsoft.com/office/powerpoint/2010/main" val="264793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ctrTitle"/>
          </p:nvPr>
        </p:nvSpPr>
        <p:spPr>
          <a:xfrm>
            <a:off x="1102258" y="111097"/>
            <a:ext cx="5826719" cy="504055"/>
          </a:xfrm>
        </p:spPr>
        <p:txBody>
          <a:bodyPr/>
          <a:lstStyle/>
          <a:p>
            <a:r>
              <a:rPr lang="de-DE" sz="2400" dirty="0"/>
              <a:t>OOP: Klassen und Vererbung - </a:t>
            </a:r>
            <a:r>
              <a:rPr lang="de-DE" sz="2400" dirty="0">
                <a:solidFill>
                  <a:schemeClr val="tx1"/>
                </a:solidFill>
              </a:rPr>
              <a:t>Konzept</a:t>
            </a:r>
          </a:p>
        </p:txBody>
      </p:sp>
      <p:pic>
        <p:nvPicPr>
          <p:cNvPr id="6" name="Grafik 5">
            <a:extLst>
              <a:ext uri="{FF2B5EF4-FFF2-40B4-BE49-F238E27FC236}">
                <a16:creationId xmlns:a16="http://schemas.microsoft.com/office/drawing/2014/main" id="{F0F85733-354D-4A22-A49F-9C948D99D9D4}"/>
              </a:ext>
            </a:extLst>
          </p:cNvPr>
          <p:cNvPicPr>
            <a:picLocks noChangeAspect="1"/>
          </p:cNvPicPr>
          <p:nvPr/>
        </p:nvPicPr>
        <p:blipFill>
          <a:blip r:embed="rId2"/>
          <a:stretch>
            <a:fillRect/>
          </a:stretch>
        </p:blipFill>
        <p:spPr>
          <a:xfrm>
            <a:off x="212929" y="775658"/>
            <a:ext cx="4581525" cy="2228850"/>
          </a:xfrm>
          <a:prstGeom prst="rect">
            <a:avLst/>
          </a:prstGeom>
        </p:spPr>
      </p:pic>
      <p:pic>
        <p:nvPicPr>
          <p:cNvPr id="8" name="Grafik 7">
            <a:extLst>
              <a:ext uri="{FF2B5EF4-FFF2-40B4-BE49-F238E27FC236}">
                <a16:creationId xmlns:a16="http://schemas.microsoft.com/office/drawing/2014/main" id="{0586441E-DE78-4EC1-95A2-F95D4D46E010}"/>
              </a:ext>
            </a:extLst>
          </p:cNvPr>
          <p:cNvPicPr>
            <a:picLocks noChangeAspect="1"/>
          </p:cNvPicPr>
          <p:nvPr/>
        </p:nvPicPr>
        <p:blipFill>
          <a:blip r:embed="rId3"/>
          <a:stretch>
            <a:fillRect/>
          </a:stretch>
        </p:blipFill>
        <p:spPr>
          <a:xfrm>
            <a:off x="5580112" y="780482"/>
            <a:ext cx="2932403" cy="1759442"/>
          </a:xfrm>
          <a:prstGeom prst="rect">
            <a:avLst/>
          </a:prstGeom>
        </p:spPr>
      </p:pic>
      <p:pic>
        <p:nvPicPr>
          <p:cNvPr id="9" name="Grafik 8">
            <a:extLst>
              <a:ext uri="{FF2B5EF4-FFF2-40B4-BE49-F238E27FC236}">
                <a16:creationId xmlns:a16="http://schemas.microsoft.com/office/drawing/2014/main" id="{69A7399D-D004-49FA-A690-EEC34DADA3F5}"/>
              </a:ext>
            </a:extLst>
          </p:cNvPr>
          <p:cNvPicPr>
            <a:picLocks noChangeAspect="1"/>
          </p:cNvPicPr>
          <p:nvPr/>
        </p:nvPicPr>
        <p:blipFill>
          <a:blip r:embed="rId4"/>
          <a:stretch>
            <a:fillRect/>
          </a:stretch>
        </p:blipFill>
        <p:spPr>
          <a:xfrm>
            <a:off x="5227038" y="3212976"/>
            <a:ext cx="3638550" cy="3178299"/>
          </a:xfrm>
          <a:prstGeom prst="rect">
            <a:avLst/>
          </a:prstGeom>
        </p:spPr>
      </p:pic>
      <p:sp>
        <p:nvSpPr>
          <p:cNvPr id="11" name="Rectangle 1">
            <a:extLst>
              <a:ext uri="{FF2B5EF4-FFF2-40B4-BE49-F238E27FC236}">
                <a16:creationId xmlns:a16="http://schemas.microsoft.com/office/drawing/2014/main" id="{2D8DA42A-EFDE-45D8-8E26-C808E5E9E97E}"/>
              </a:ext>
            </a:extLst>
          </p:cNvPr>
          <p:cNvSpPr>
            <a:spLocks noGrp="1" noChangeArrowheads="1"/>
          </p:cNvSpPr>
          <p:nvPr>
            <p:ph type="subTitle" idx="1"/>
          </p:nvPr>
        </p:nvSpPr>
        <p:spPr bwMode="auto">
          <a:xfrm>
            <a:off x="523171" y="5373216"/>
            <a:ext cx="4248621"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err="1">
                <a:ln>
                  <a:noFill/>
                </a:ln>
                <a:solidFill>
                  <a:srgbClr val="888888"/>
                </a:solidFill>
                <a:effectLst/>
                <a:latin typeface="Courier New" panose="02070309020205020404" pitchFamily="49" charset="0"/>
              </a:rPr>
              <a:t>class</a:t>
            </a:r>
            <a:r>
              <a:rPr kumimoji="0" lang="de-DE" altLang="de-DE" sz="1600" b="0" i="0" u="none" strike="noStrike" cap="none" normalizeH="0" baseline="0" dirty="0">
                <a:ln>
                  <a:noFill/>
                </a:ln>
                <a:solidFill>
                  <a:srgbClr val="888888"/>
                </a:solidFill>
                <a:effectLst/>
                <a:latin typeface="Courier New" panose="02070309020205020404" pitchFamily="49" charset="0"/>
              </a:rPr>
              <a:t> Mitarbeiter </a:t>
            </a:r>
            <a:r>
              <a:rPr kumimoji="0" lang="de-DE" altLang="de-DE" sz="1600" b="1" i="0" u="none" strike="noStrike" cap="none" normalizeH="0" baseline="0" dirty="0" err="1">
                <a:ln>
                  <a:noFill/>
                </a:ln>
                <a:solidFill>
                  <a:srgbClr val="888888"/>
                </a:solidFill>
                <a:effectLst/>
                <a:latin typeface="Courier New" panose="02070309020205020404" pitchFamily="49" charset="0"/>
              </a:rPr>
              <a:t>extends</a:t>
            </a:r>
            <a:r>
              <a:rPr kumimoji="0" lang="de-DE" altLang="de-DE" sz="1600" b="0" i="0" u="none" strike="noStrike" cap="none" normalizeH="0" baseline="0" dirty="0">
                <a:ln>
                  <a:noFill/>
                </a:ln>
                <a:solidFill>
                  <a:srgbClr val="888888"/>
                </a:solidFill>
                <a:effectLst/>
                <a:latin typeface="Courier New" panose="02070309020205020404" pitchFamily="49" charset="0"/>
              </a:rPr>
              <a:t> Person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a:ln>
                  <a:noFill/>
                </a:ln>
                <a:solidFill>
                  <a:srgbClr val="888888"/>
                </a:solidFill>
                <a:effectLst/>
                <a:latin typeface="Courier New" panose="02070309020205020404" pitchFamily="49" charset="0"/>
              </a:rPr>
              <a:t>{ /*        Klassenimplementierung */ }</a:t>
            </a:r>
            <a:r>
              <a:rPr kumimoji="0" lang="de-DE" altLang="de-DE" sz="1600" b="0" i="0" u="none" strike="noStrike" cap="none" normalizeH="0" baseline="0" dirty="0">
                <a:ln>
                  <a:noFill/>
                </a:ln>
                <a:solidFill>
                  <a:schemeClr val="tx1"/>
                </a:solidFill>
                <a:effectLst/>
              </a:rPr>
              <a:t> </a:t>
            </a:r>
            <a:endParaRPr kumimoji="0" lang="de-DE" altLang="de-DE" sz="1600" b="0" i="0" u="none" strike="noStrike" cap="none" normalizeH="0" baseline="0" dirty="0">
              <a:ln>
                <a:noFill/>
              </a:ln>
              <a:solidFill>
                <a:schemeClr val="tx1"/>
              </a:solidFill>
              <a:effectLst/>
              <a:latin typeface="Arial" panose="020B0604020202020204" pitchFamily="34" charset="0"/>
            </a:endParaRPr>
          </a:p>
        </p:txBody>
      </p:sp>
      <p:pic>
        <p:nvPicPr>
          <p:cNvPr id="12" name="Grafik 11">
            <a:extLst>
              <a:ext uri="{FF2B5EF4-FFF2-40B4-BE49-F238E27FC236}">
                <a16:creationId xmlns:a16="http://schemas.microsoft.com/office/drawing/2014/main" id="{0B749CD8-4B3B-41EB-A166-6C9C616553A0}"/>
              </a:ext>
            </a:extLst>
          </p:cNvPr>
          <p:cNvPicPr>
            <a:picLocks noChangeAspect="1"/>
          </p:cNvPicPr>
          <p:nvPr/>
        </p:nvPicPr>
        <p:blipFill>
          <a:blip r:embed="rId5"/>
          <a:stretch>
            <a:fillRect/>
          </a:stretch>
        </p:blipFill>
        <p:spPr>
          <a:xfrm>
            <a:off x="993979" y="2708920"/>
            <a:ext cx="3800475" cy="194729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578586" y="249900"/>
            <a:ext cx="6347714" cy="566738"/>
          </a:xfrm>
        </p:spPr>
        <p:txBody>
          <a:bodyPr>
            <a:normAutofit/>
          </a:bodyPr>
          <a:lstStyle/>
          <a:p>
            <a:r>
              <a:rPr lang="de-DE" dirty="0">
                <a:solidFill>
                  <a:schemeClr val="tx1"/>
                </a:solidFill>
              </a:rPr>
              <a:t>OOP: Vererbung -Modellierung in Hierarchien</a:t>
            </a: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3876138"/>
            <a:ext cx="8352927" cy="2731962"/>
          </a:xfrm>
        </p:spPr>
        <p:txBody>
          <a:bodyPr>
            <a:normAutofit fontScale="85000" lnSpcReduction="20000"/>
          </a:bodyPr>
          <a:lstStyle/>
          <a:p>
            <a:r>
              <a:rPr lang="de-DE" sz="1800" b="1" dirty="0"/>
              <a:t>Ein- und </a:t>
            </a:r>
            <a:r>
              <a:rPr lang="de-DE" sz="1800" b="1" dirty="0">
                <a:hlinkClick r:id="rId2"/>
              </a:rPr>
              <a:t>Mehrfachvererbung</a:t>
            </a:r>
            <a:r>
              <a:rPr lang="de-DE" sz="1800" b="1" dirty="0"/>
              <a:t> (Interface)</a:t>
            </a:r>
          </a:p>
          <a:p>
            <a:r>
              <a:rPr lang="de-DE" sz="1800" b="1" dirty="0"/>
              <a:t>Java erlaubt nur Einfachvererbung </a:t>
            </a:r>
          </a:p>
          <a:p>
            <a:r>
              <a:rPr lang="de-DE" sz="1800" b="1" dirty="0"/>
              <a:t>Zugriff auf geerbte Methoden und Attribute:</a:t>
            </a:r>
          </a:p>
          <a:p>
            <a:pPr marL="285750" indent="-285750">
              <a:buFont typeface="Arial" panose="020B0604020202020204" pitchFamily="34" charset="0"/>
              <a:buChar char="•"/>
            </a:pPr>
            <a:r>
              <a:rPr lang="de-DE" sz="1800" b="1" dirty="0"/>
              <a:t>Oberklassen vererben öffentliche (</a:t>
            </a:r>
            <a:r>
              <a:rPr lang="de-DE" sz="1800" b="1" dirty="0" err="1"/>
              <a:t>public</a:t>
            </a:r>
            <a:r>
              <a:rPr lang="de-DE" sz="1800" b="1" dirty="0"/>
              <a:t>, </a:t>
            </a:r>
            <a:r>
              <a:rPr lang="de-DE" sz="1800" b="1" dirty="0" err="1"/>
              <a:t>protected</a:t>
            </a:r>
            <a:r>
              <a:rPr lang="de-DE" sz="1800" b="1" dirty="0"/>
              <a:t>) Methoden und Attribute an Unterklassen. Das heißt, dass sie wie eigene Attribute verwendet werden können.</a:t>
            </a:r>
          </a:p>
          <a:p>
            <a:endParaRPr lang="de-DE" sz="1800" b="1" dirty="0"/>
          </a:p>
          <a:p>
            <a:pPr marL="285750" indent="-285750">
              <a:buFont typeface="Arial" panose="020B0604020202020204" pitchFamily="34" charset="0"/>
              <a:buChar char="•"/>
            </a:pPr>
            <a:r>
              <a:rPr lang="de-DE" sz="1500" b="1" dirty="0">
                <a:latin typeface="Arial" panose="020B0604020202020204" pitchFamily="34" charset="0"/>
                <a:cs typeface="Arial" panose="020B0604020202020204" pitchFamily="34" charset="0"/>
              </a:rPr>
              <a:t>	Die Klasse Mitarbeiter ist eine Spezialisierung der Klasse Person. </a:t>
            </a:r>
          </a:p>
          <a:p>
            <a:pPr marL="285750" indent="-285750">
              <a:buFont typeface="Arial" panose="020B0604020202020204" pitchFamily="34" charset="0"/>
              <a:buChar char="•"/>
            </a:pPr>
            <a:r>
              <a:rPr lang="de-DE" sz="1500" b="1" dirty="0">
                <a:latin typeface="Arial" panose="020B0604020202020204" pitchFamily="34" charset="0"/>
                <a:cs typeface="Arial" panose="020B0604020202020204" pitchFamily="34" charset="0"/>
              </a:rPr>
              <a:t>	Sie erbt die öffentlichen Attribute und Methoden der Klasse Person.</a:t>
            </a:r>
          </a:p>
          <a:p>
            <a:pPr marL="285750" indent="-285750">
              <a:buFont typeface="Arial" panose="020B0604020202020204" pitchFamily="34" charset="0"/>
              <a:buChar char="•"/>
            </a:pPr>
            <a:r>
              <a:rPr lang="de-DE" sz="1500" b="1" dirty="0">
                <a:latin typeface="Arial" panose="020B0604020202020204" pitchFamily="34" charset="0"/>
                <a:cs typeface="Arial" panose="020B0604020202020204" pitchFamily="34" charset="0"/>
              </a:rPr>
              <a:t>	Alle Klassen in Java erben direkt oder indirekt von der Java Basisklasse </a:t>
            </a:r>
            <a:r>
              <a:rPr lang="de-DE" sz="1500" b="1" dirty="0" err="1">
                <a:latin typeface="Arial" panose="020B0604020202020204" pitchFamily="34" charset="0"/>
                <a:cs typeface="Arial" panose="020B0604020202020204" pitchFamily="34" charset="0"/>
              </a:rPr>
              <a:t>Object</a:t>
            </a:r>
            <a:r>
              <a:rPr lang="de-DE" sz="1500" b="1" dirty="0">
                <a:latin typeface="Arial" panose="020B0604020202020204" pitchFamily="34" charset="0"/>
                <a:cs typeface="Arial" panose="020B0604020202020204" pitchFamily="34" charset="0"/>
              </a:rPr>
              <a:t>. </a:t>
            </a:r>
          </a:p>
        </p:txBody>
      </p:sp>
      <p:pic>
        <p:nvPicPr>
          <p:cNvPr id="5" name="Grafik 4">
            <a:extLst>
              <a:ext uri="{FF2B5EF4-FFF2-40B4-BE49-F238E27FC236}">
                <a16:creationId xmlns:a16="http://schemas.microsoft.com/office/drawing/2014/main" id="{3C4CC963-9F9A-473F-A6C4-742D7AA93F60}"/>
              </a:ext>
            </a:extLst>
          </p:cNvPr>
          <p:cNvPicPr>
            <a:picLocks noChangeAspect="1"/>
          </p:cNvPicPr>
          <p:nvPr/>
        </p:nvPicPr>
        <p:blipFill>
          <a:blip r:embed="rId3"/>
          <a:stretch>
            <a:fillRect/>
          </a:stretch>
        </p:blipFill>
        <p:spPr>
          <a:xfrm>
            <a:off x="323528" y="874063"/>
            <a:ext cx="3096344" cy="2904225"/>
          </a:xfrm>
          <a:prstGeom prst="rect">
            <a:avLst/>
          </a:prstGeom>
        </p:spPr>
      </p:pic>
      <p:pic>
        <p:nvPicPr>
          <p:cNvPr id="6" name="Grafik 5">
            <a:extLst>
              <a:ext uri="{FF2B5EF4-FFF2-40B4-BE49-F238E27FC236}">
                <a16:creationId xmlns:a16="http://schemas.microsoft.com/office/drawing/2014/main" id="{B4A1D46E-646B-487F-A6EF-51E1A6627A5E}"/>
              </a:ext>
            </a:extLst>
          </p:cNvPr>
          <p:cNvPicPr>
            <a:picLocks noChangeAspect="1"/>
          </p:cNvPicPr>
          <p:nvPr/>
        </p:nvPicPr>
        <p:blipFill>
          <a:blip r:embed="rId4"/>
          <a:stretch>
            <a:fillRect/>
          </a:stretch>
        </p:blipFill>
        <p:spPr>
          <a:xfrm>
            <a:off x="3751020" y="1178728"/>
            <a:ext cx="4548219" cy="2577678"/>
          </a:xfrm>
          <a:prstGeom prst="rect">
            <a:avLst/>
          </a:prstGeom>
        </p:spPr>
      </p:pic>
    </p:spTree>
    <p:extLst>
      <p:ext uri="{BB962C8B-B14F-4D97-AF65-F5344CB8AC3E}">
        <p14:creationId xmlns:p14="http://schemas.microsoft.com/office/powerpoint/2010/main" val="3955806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578586" y="116632"/>
            <a:ext cx="7809838" cy="720080"/>
          </a:xfrm>
        </p:spPr>
        <p:txBody>
          <a:bodyPr>
            <a:noAutofit/>
          </a:bodyPr>
          <a:lstStyle/>
          <a:p>
            <a:r>
              <a:rPr lang="de-DE" dirty="0">
                <a:solidFill>
                  <a:schemeClr val="tx1"/>
                </a:solidFill>
              </a:rPr>
              <a:t>OOP: </a:t>
            </a:r>
            <a:r>
              <a:rPr lang="de-DE" b="1" dirty="0"/>
              <a:t>Überschreiben von </a:t>
            </a:r>
            <a:r>
              <a:rPr lang="de-DE" b="1" dirty="0">
                <a:latin typeface="Arial" panose="020B0604020202020204" pitchFamily="34" charset="0"/>
                <a:cs typeface="Arial" panose="020B0604020202020204" pitchFamily="34" charset="0"/>
              </a:rPr>
              <a:t>Methoden </a:t>
            </a:r>
            <a:r>
              <a:rPr lang="de-DE" b="1" dirty="0"/>
              <a:t>(</a:t>
            </a:r>
            <a:r>
              <a:rPr lang="de-DE" b="1" dirty="0" err="1"/>
              <a:t>Overriding</a:t>
            </a:r>
            <a:r>
              <a:rPr lang="de-DE" b="1" dirty="0"/>
              <a:t>)</a:t>
            </a:r>
            <a:br>
              <a:rPr lang="de-DE" b="1" dirty="0"/>
            </a:b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36712"/>
            <a:ext cx="8784976" cy="2448272"/>
          </a:xfrm>
        </p:spPr>
        <p:txBody>
          <a:bodyPr>
            <a:normAutofit/>
          </a:body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Namensgleicher Methodenname </a:t>
            </a:r>
          </a:p>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Eingabeparameter sind von Anzahl, Reihenfolge und Typ identisch</a:t>
            </a:r>
          </a:p>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Rückgabeparameter ist identisch</a:t>
            </a:r>
          </a:p>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Zugriffsrechte der Methode der Oberklasse (</a:t>
            </a:r>
            <a:r>
              <a:rPr lang="de-DE" sz="1400" b="1" dirty="0" err="1">
                <a:latin typeface="Arial" panose="020B0604020202020204" pitchFamily="34" charset="0"/>
                <a:cs typeface="Arial" panose="020B0604020202020204" pitchFamily="34" charset="0"/>
              </a:rPr>
              <a:t>public</a:t>
            </a:r>
            <a:r>
              <a:rPr lang="de-DE" sz="1400" b="1" dirty="0">
                <a:latin typeface="Arial" panose="020B0604020202020204" pitchFamily="34" charset="0"/>
                <a:cs typeface="Arial" panose="020B0604020202020204" pitchFamily="34" charset="0"/>
              </a:rPr>
              <a:t>, </a:t>
            </a:r>
            <a:r>
              <a:rPr lang="de-DE" sz="1400" b="1" dirty="0" err="1">
                <a:latin typeface="Arial" panose="020B0604020202020204" pitchFamily="34" charset="0"/>
                <a:cs typeface="Arial" panose="020B0604020202020204" pitchFamily="34" charset="0"/>
              </a:rPr>
              <a:t>protected</a:t>
            </a:r>
            <a:r>
              <a:rPr lang="de-DE" sz="1400" b="1" dirty="0">
                <a:latin typeface="Arial" panose="020B0604020202020204" pitchFamily="34" charset="0"/>
                <a:cs typeface="Arial" panose="020B0604020202020204" pitchFamily="34" charset="0"/>
              </a:rPr>
              <a:t>) werden nicht eingeschränkt</a:t>
            </a: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a:p>
            <a:r>
              <a:rPr lang="pt-BR" sz="1400" b="1" dirty="0">
                <a:latin typeface="Arial" panose="020B0604020202020204" pitchFamily="34" charset="0"/>
                <a:cs typeface="Arial" panose="020B0604020202020204" pitchFamily="34" charset="0"/>
                <a:sym typeface="Wingdings" panose="05000000000000000000" pitchFamily="2" charset="2"/>
              </a:rPr>
              <a:t> </a:t>
            </a:r>
            <a:r>
              <a:rPr lang="pt-BR" sz="1400" b="1" dirty="0">
                <a:latin typeface="Arial" panose="020B0604020202020204" pitchFamily="34" charset="0"/>
                <a:cs typeface="Arial" panose="020B0604020202020204" pitchFamily="34" charset="0"/>
              </a:rPr>
              <a:t>super.MethodenName(para_1, ..,para_n)</a:t>
            </a:r>
            <a:endParaRPr lang="de-DE" sz="1400" b="1" dirty="0">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865CF414-87FB-4650-89C4-48FDE3E75970}"/>
              </a:ext>
            </a:extLst>
          </p:cNvPr>
          <p:cNvSpPr txBox="1">
            <a:spLocks/>
          </p:cNvSpPr>
          <p:nvPr/>
        </p:nvSpPr>
        <p:spPr>
          <a:xfrm>
            <a:off x="548041" y="3284984"/>
            <a:ext cx="7809838" cy="720079"/>
          </a:xfrm>
          <a:prstGeom prst="rect">
            <a:avLst/>
          </a:prstGeom>
        </p:spPr>
        <p:txBody>
          <a:bodyPr vert="horz" lIns="91440" tIns="45720" rIns="91440" bIns="45720" rtlCol="0" anchor="b">
            <a:noAutofit/>
          </a:bodyPr>
          <a:lstStyle>
            <a:lvl1pPr algn="l" defTabSz="457200" rtl="0" eaLnBrk="1" latinLnBrk="0" hangingPunct="1">
              <a:spcBef>
                <a:spcPct val="0"/>
              </a:spcBef>
              <a:buNone/>
              <a:defRPr sz="2400" b="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a:solidFill>
                  <a:schemeClr val="tx1"/>
                </a:solidFill>
              </a:rPr>
              <a:t>OOP: </a:t>
            </a:r>
            <a:r>
              <a:rPr lang="de-DE" b="1" dirty="0"/>
              <a:t>Überschreiben von </a:t>
            </a:r>
            <a:r>
              <a:rPr lang="de-DE" b="1" dirty="0">
                <a:latin typeface="Arial" panose="020B0604020202020204" pitchFamily="34" charset="0"/>
                <a:cs typeface="Arial" panose="020B0604020202020204" pitchFamily="34" charset="0"/>
              </a:rPr>
              <a:t>Attributen</a:t>
            </a:r>
            <a:r>
              <a:rPr lang="de-DE" b="1" dirty="0"/>
              <a:t>(</a:t>
            </a:r>
            <a:r>
              <a:rPr lang="de-DE" b="1" dirty="0" err="1"/>
              <a:t>Overriding</a:t>
            </a:r>
            <a:r>
              <a:rPr lang="de-DE" b="1" dirty="0"/>
              <a:t>)</a:t>
            </a:r>
            <a:br>
              <a:rPr lang="de-DE" b="1" dirty="0"/>
            </a:br>
            <a:endParaRPr lang="de-DE" dirty="0">
              <a:solidFill>
                <a:schemeClr val="tx1"/>
              </a:solidFill>
            </a:endParaRP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17032"/>
            <a:ext cx="8640960" cy="2448272"/>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Namensgleicher Attributname</a:t>
            </a:r>
          </a:p>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Zugriffsrechte des Attributs der Oberklasse (</a:t>
            </a:r>
            <a:r>
              <a:rPr lang="de-DE" sz="1400" b="1" i="1" dirty="0" err="1">
                <a:latin typeface="Arial" panose="020B0604020202020204" pitchFamily="34" charset="0"/>
                <a:cs typeface="Arial" panose="020B0604020202020204" pitchFamily="34" charset="0"/>
              </a:rPr>
              <a:t>public</a:t>
            </a:r>
            <a:r>
              <a:rPr lang="de-DE" sz="1400" b="1" dirty="0">
                <a:latin typeface="Arial" panose="020B0604020202020204" pitchFamily="34" charset="0"/>
                <a:cs typeface="Arial" panose="020B0604020202020204" pitchFamily="34" charset="0"/>
              </a:rPr>
              <a:t>, </a:t>
            </a:r>
            <a:r>
              <a:rPr lang="de-DE" sz="1400" b="1" i="1" dirty="0" err="1">
                <a:latin typeface="Arial" panose="020B0604020202020204" pitchFamily="34" charset="0"/>
                <a:cs typeface="Arial" panose="020B0604020202020204" pitchFamily="34" charset="0"/>
              </a:rPr>
              <a:t>protected</a:t>
            </a:r>
            <a:r>
              <a:rPr lang="de-DE" sz="1400" b="1" dirty="0">
                <a:latin typeface="Arial" panose="020B0604020202020204" pitchFamily="34" charset="0"/>
                <a:cs typeface="Arial" panose="020B0604020202020204" pitchFamily="34" charset="0"/>
              </a:rPr>
              <a:t>) werden nicht eingeschränkt</a:t>
            </a: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à"/>
            </a:pPr>
            <a:r>
              <a:rPr lang="pt-BR" sz="1400" b="1" dirty="0">
                <a:latin typeface="Arial" panose="020B0604020202020204" pitchFamily="34" charset="0"/>
                <a:cs typeface="Arial" panose="020B0604020202020204" pitchFamily="34" charset="0"/>
              </a:rPr>
              <a:t> a = super.a * 2;</a:t>
            </a:r>
          </a:p>
          <a:p>
            <a:pPr marL="285750" indent="-285750">
              <a:buFont typeface="Wingdings" panose="05000000000000000000" pitchFamily="2" charset="2"/>
              <a:buChar char="à"/>
            </a:pPr>
            <a:r>
              <a:rPr lang="de-DE" sz="1400" b="1" dirty="0">
                <a:latin typeface="Arial" panose="020B0604020202020204" pitchFamily="34" charset="0"/>
                <a:cs typeface="Arial" panose="020B0604020202020204" pitchFamily="34" charset="0"/>
              </a:rPr>
              <a:t>Die @</a:t>
            </a:r>
            <a:r>
              <a:rPr lang="de-DE" sz="1400" b="1" dirty="0" err="1">
                <a:latin typeface="Arial" panose="020B0604020202020204" pitchFamily="34" charset="0"/>
                <a:cs typeface="Arial" panose="020B0604020202020204" pitchFamily="34" charset="0"/>
              </a:rPr>
              <a:t>Override</a:t>
            </a:r>
            <a:r>
              <a:rPr lang="de-DE" sz="1400" b="1" dirty="0">
                <a:latin typeface="Arial" panose="020B0604020202020204" pitchFamily="34" charset="0"/>
                <a:cs typeface="Arial" panose="020B0604020202020204" pitchFamily="34" charset="0"/>
              </a:rPr>
              <a:t> Annotation</a:t>
            </a:r>
          </a:p>
          <a:p>
            <a:pPr marL="285750" indent="-285750">
              <a:buFont typeface="Wingdings" panose="05000000000000000000" pitchFamily="2" charset="2"/>
              <a:buChar char="à"/>
            </a:pPr>
            <a:r>
              <a:rPr lang="de-DE" sz="1400" b="1" dirty="0">
                <a:latin typeface="Arial" panose="020B0604020202020204" pitchFamily="34" charset="0"/>
                <a:cs typeface="Arial" panose="020B0604020202020204" pitchFamily="34" charset="0"/>
              </a:rPr>
              <a:t> Es ist guter Stil wenn man einer Methode die Überschrieben wird die Annotation</a:t>
            </a:r>
          </a:p>
          <a:p>
            <a:r>
              <a:rPr lang="de-DE" sz="1400" b="1" dirty="0">
                <a:latin typeface="Arial" panose="020B0604020202020204" pitchFamily="34" charset="0"/>
                <a:cs typeface="Arial" panose="020B0604020202020204" pitchFamily="34" charset="0"/>
              </a:rPr>
              <a:t>    @</a:t>
            </a:r>
            <a:r>
              <a:rPr lang="de-DE" sz="1400" b="1" dirty="0" err="1">
                <a:latin typeface="Arial" panose="020B0604020202020204" pitchFamily="34" charset="0"/>
                <a:cs typeface="Arial" panose="020B0604020202020204" pitchFamily="34" charset="0"/>
              </a:rPr>
              <a:t>Override</a:t>
            </a:r>
            <a:endParaRPr lang="de-DE"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316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5D10E2-6712-419B-86CB-84A91A34B8CB}"/>
              </a:ext>
            </a:extLst>
          </p:cNvPr>
          <p:cNvSpPr>
            <a:spLocks noGrp="1"/>
          </p:cNvSpPr>
          <p:nvPr>
            <p:ph type="title"/>
          </p:nvPr>
        </p:nvSpPr>
        <p:spPr>
          <a:xfrm>
            <a:off x="578586" y="116632"/>
            <a:ext cx="7809838" cy="720080"/>
          </a:xfrm>
        </p:spPr>
        <p:txBody>
          <a:bodyPr>
            <a:noAutofit/>
          </a:bodyPr>
          <a:lstStyle/>
          <a:p>
            <a:r>
              <a:rPr lang="de-DE" dirty="0">
                <a:solidFill>
                  <a:schemeClr val="tx1"/>
                </a:solidFill>
              </a:rPr>
              <a:t>OOP: </a:t>
            </a:r>
            <a:r>
              <a:rPr lang="de-DE" b="1" dirty="0"/>
              <a:t>Finale Klassen und Methoden	</a:t>
            </a:r>
            <a:endParaRPr lang="de-DE" dirty="0">
              <a:solidFill>
                <a:schemeClr val="tx1"/>
              </a:solidFill>
            </a:endParaRPr>
          </a:p>
        </p:txBody>
      </p:sp>
      <p:sp>
        <p:nvSpPr>
          <p:cNvPr id="8" name="Textplatzhalter 7">
            <a:extLst>
              <a:ext uri="{FF2B5EF4-FFF2-40B4-BE49-F238E27FC236}">
                <a16:creationId xmlns:a16="http://schemas.microsoft.com/office/drawing/2014/main" id="{945641D9-FF93-441E-A0F7-FFA3176B1166}"/>
              </a:ext>
            </a:extLst>
          </p:cNvPr>
          <p:cNvSpPr>
            <a:spLocks noGrp="1"/>
          </p:cNvSpPr>
          <p:nvPr>
            <p:ph type="body" sz="half" idx="2"/>
          </p:nvPr>
        </p:nvSpPr>
        <p:spPr>
          <a:xfrm>
            <a:off x="251520" y="836712"/>
            <a:ext cx="8784976" cy="1800200"/>
          </a:xfrm>
        </p:spPr>
        <p:txBody>
          <a:bodyPr>
            <a:normAutofit/>
          </a:body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In Java können Klassen und Methoden nicht mehr abgeleitet oder überschrieben werden (dürfen). </a:t>
            </a:r>
          </a:p>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sym typeface="Wingdings" panose="05000000000000000000" pitchFamily="2" charset="2"/>
              </a:rPr>
              <a:t> </a:t>
            </a:r>
            <a:r>
              <a:rPr lang="de-DE" sz="1400" b="1" dirty="0">
                <a:latin typeface="Arial" panose="020B0604020202020204" pitchFamily="34" charset="0"/>
                <a:cs typeface="Arial" panose="020B0604020202020204" pitchFamily="34" charset="0"/>
              </a:rPr>
              <a:t>Hierzu dient das Schlüsselwort final.</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public final void print() { /* </a:t>
            </a:r>
            <a:r>
              <a:rPr lang="en-US" sz="1400" b="1" dirty="0" err="1">
                <a:latin typeface="Arial" panose="020B0604020202020204" pitchFamily="34" charset="0"/>
                <a:cs typeface="Arial" panose="020B0604020202020204" pitchFamily="34" charset="0"/>
              </a:rPr>
              <a:t>Methodenrumpf</a:t>
            </a:r>
            <a:r>
              <a:rPr lang="en-US" sz="14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final class </a:t>
            </a:r>
            <a:r>
              <a:rPr lang="en-US" sz="1400" b="1" dirty="0" err="1">
                <a:latin typeface="Arial" panose="020B0604020202020204" pitchFamily="34" charset="0"/>
                <a:cs typeface="Arial" panose="020B0604020202020204" pitchFamily="34" charset="0"/>
              </a:rPr>
              <a:t>chiefExecutiveOfficer</a:t>
            </a:r>
            <a:r>
              <a:rPr lang="en-US" sz="1400" b="1" dirty="0">
                <a:latin typeface="Arial" panose="020B0604020202020204" pitchFamily="34" charset="0"/>
                <a:cs typeface="Arial" panose="020B0604020202020204" pitchFamily="34" charset="0"/>
              </a:rPr>
              <a:t> extends Manager { /* Klassen </a:t>
            </a:r>
            <a:r>
              <a:rPr lang="en-US" sz="1400" b="1" dirty="0" err="1">
                <a:latin typeface="Arial" panose="020B0604020202020204" pitchFamily="34" charset="0"/>
                <a:cs typeface="Arial" panose="020B0604020202020204" pitchFamily="34" charset="0"/>
              </a:rPr>
              <a:t>Implementierung</a:t>
            </a:r>
            <a:r>
              <a:rPr lang="en-US" sz="1400" b="1" dirty="0">
                <a:latin typeface="Arial" panose="020B0604020202020204" pitchFamily="34" charset="0"/>
                <a:cs typeface="Arial" panose="020B0604020202020204" pitchFamily="34" charset="0"/>
              </a:rPr>
              <a:t> */} </a:t>
            </a:r>
          </a:p>
          <a:p>
            <a:pPr marL="285750" indent="-285750">
              <a:buFont typeface="Arial" panose="020B0604020202020204" pitchFamily="34" charset="0"/>
              <a:buChar char="•"/>
            </a:pPr>
            <a:endParaRPr lang="en-US"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865CF414-87FB-4650-89C4-48FDE3E75970}"/>
              </a:ext>
            </a:extLst>
          </p:cNvPr>
          <p:cNvSpPr txBox="1">
            <a:spLocks/>
          </p:cNvSpPr>
          <p:nvPr/>
        </p:nvSpPr>
        <p:spPr>
          <a:xfrm>
            <a:off x="578586" y="2636912"/>
            <a:ext cx="7809838" cy="720079"/>
          </a:xfrm>
          <a:prstGeom prst="rect">
            <a:avLst/>
          </a:prstGeom>
        </p:spPr>
        <p:txBody>
          <a:bodyPr vert="horz" lIns="91440" tIns="45720" rIns="91440" bIns="45720" rtlCol="0" anchor="b">
            <a:noAutofit/>
          </a:bodyPr>
          <a:lstStyle>
            <a:lvl1pPr algn="l" defTabSz="457200" rtl="0" eaLnBrk="1" latinLnBrk="0" hangingPunct="1">
              <a:spcBef>
                <a:spcPct val="0"/>
              </a:spcBef>
              <a:buNone/>
              <a:defRPr sz="2400" b="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a:solidFill>
                  <a:schemeClr val="tx1"/>
                </a:solidFill>
              </a:rPr>
              <a:t>OOP: </a:t>
            </a:r>
            <a:r>
              <a:rPr lang="de-DE" dirty="0"/>
              <a:t>Abstrakte Klassen und Methoden</a:t>
            </a:r>
          </a:p>
        </p:txBody>
      </p:sp>
      <p:sp>
        <p:nvSpPr>
          <p:cNvPr id="10" name="Textplatzhalter 7">
            <a:extLst>
              <a:ext uri="{FF2B5EF4-FFF2-40B4-BE49-F238E27FC236}">
                <a16:creationId xmlns:a16="http://schemas.microsoft.com/office/drawing/2014/main" id="{0C480196-DFC6-476C-8102-67E06551F0B4}"/>
              </a:ext>
            </a:extLst>
          </p:cNvPr>
          <p:cNvSpPr txBox="1">
            <a:spLocks/>
          </p:cNvSpPr>
          <p:nvPr/>
        </p:nvSpPr>
        <p:spPr>
          <a:xfrm>
            <a:off x="251520" y="3789040"/>
            <a:ext cx="8640960" cy="2376263"/>
          </a:xfrm>
          <a:prstGeom prst="rect">
            <a:avLst/>
          </a:prstGeom>
        </p:spPr>
        <p:txBody>
          <a:bodyPr vert="horz" lIns="91440" tIns="45720" rIns="91440" bIns="45720" rtlCol="0">
            <a:normAutofit fontScale="9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 Abstrakte Klassen und Java-Schnittstellen dienen in Java zur Modularisierung und damit oft zur Arbeitsteilung zwischen Entwicklern. </a:t>
            </a:r>
          </a:p>
          <a:p>
            <a:pPr marL="285750" indent="-285750">
              <a:buFont typeface="Arial" panose="020B0604020202020204" pitchFamily="34" charset="0"/>
              <a:buChar char="•"/>
            </a:pPr>
            <a:r>
              <a:rPr lang="de-DE" sz="1400" b="1" dirty="0" err="1">
                <a:latin typeface="Arial" panose="020B0604020202020204" pitchFamily="34" charset="0"/>
                <a:cs typeface="Arial" panose="020B0604020202020204" pitchFamily="34" charset="0"/>
              </a:rPr>
              <a:t>public</a:t>
            </a:r>
            <a:r>
              <a:rPr lang="de-DE" sz="1400" b="1" dirty="0">
                <a:latin typeface="Arial" panose="020B0604020202020204" pitchFamily="34" charset="0"/>
                <a:cs typeface="Arial" panose="020B0604020202020204" pitchFamily="34" charset="0"/>
              </a:rPr>
              <a:t> </a:t>
            </a:r>
            <a:r>
              <a:rPr lang="de-DE" sz="1400" b="1" dirty="0" err="1">
                <a:latin typeface="Arial" panose="020B0604020202020204" pitchFamily="34" charset="0"/>
                <a:cs typeface="Arial" panose="020B0604020202020204" pitchFamily="34" charset="0"/>
              </a:rPr>
              <a:t>abstract</a:t>
            </a:r>
            <a:r>
              <a:rPr lang="de-DE" sz="1400" b="1" dirty="0">
                <a:latin typeface="Arial" panose="020B0604020202020204" pitchFamily="34" charset="0"/>
                <a:cs typeface="Arial" panose="020B0604020202020204" pitchFamily="34" charset="0"/>
              </a:rPr>
              <a:t> </a:t>
            </a:r>
            <a:r>
              <a:rPr lang="de-DE" sz="1400" b="1" dirty="0" err="1">
                <a:latin typeface="Arial" panose="020B0604020202020204" pitchFamily="34" charset="0"/>
                <a:cs typeface="Arial" panose="020B0604020202020204" pitchFamily="34" charset="0"/>
              </a:rPr>
              <a:t>class</a:t>
            </a:r>
            <a:r>
              <a:rPr lang="de-DE" sz="1400" b="1" dirty="0">
                <a:latin typeface="Arial" panose="020B0604020202020204" pitchFamily="34" charset="0"/>
                <a:cs typeface="Arial" panose="020B0604020202020204" pitchFamily="34" charset="0"/>
              </a:rPr>
              <a:t> Person { ...}</a:t>
            </a:r>
          </a:p>
          <a:p>
            <a:pPr marL="285750" indent="-285750">
              <a:buFont typeface="Arial" panose="020B0604020202020204" pitchFamily="34" charset="0"/>
              <a:buChar char="•"/>
            </a:pPr>
            <a:r>
              <a:rPr lang="de-DE" sz="1400" b="1" dirty="0" err="1">
                <a:latin typeface="Arial" panose="020B0604020202020204" pitchFamily="34" charset="0"/>
                <a:cs typeface="Arial" panose="020B0604020202020204" pitchFamily="34" charset="0"/>
              </a:rPr>
              <a:t>Abstracke</a:t>
            </a:r>
            <a:r>
              <a:rPr lang="de-DE" sz="1400" b="1" dirty="0">
                <a:latin typeface="Arial" panose="020B0604020202020204" pitchFamily="34" charset="0"/>
                <a:cs typeface="Arial" panose="020B0604020202020204" pitchFamily="34" charset="0"/>
              </a:rPr>
              <a:t> Klasse darf nicht instanziiert werden.</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Person p1 = new Person("name","</a:t>
            </a:r>
            <a:r>
              <a:rPr lang="en-US" sz="1400" b="1" dirty="0" err="1">
                <a:latin typeface="Arial" panose="020B0604020202020204" pitchFamily="34" charset="0"/>
                <a:cs typeface="Arial" panose="020B0604020202020204" pitchFamily="34" charset="0"/>
              </a:rPr>
              <a:t>ssss</a:t>
            </a:r>
            <a:r>
              <a:rPr lang="en-US" sz="1400" b="1" dirty="0">
                <a:latin typeface="Arial" panose="020B0604020202020204" pitchFamily="34" charset="0"/>
                <a:cs typeface="Arial" panose="020B0604020202020204" pitchFamily="34" charset="0"/>
              </a:rPr>
              <a:t>"); --&gt; Person is abstract; cannot be instantiated</a:t>
            </a:r>
          </a:p>
          <a:p>
            <a:pPr marL="285750" indent="-285750">
              <a:buFont typeface="Arial" panose="020B0604020202020204" pitchFamily="34" charset="0"/>
              <a:buChar char="•"/>
            </a:pPr>
            <a:endParaRPr lang="en-US"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 public abstract String </a:t>
            </a:r>
            <a:r>
              <a:rPr lang="en-US" sz="1400" b="1" dirty="0" err="1">
                <a:latin typeface="Arial" panose="020B0604020202020204" pitchFamily="34" charset="0"/>
                <a:cs typeface="Arial" panose="020B0604020202020204" pitchFamily="34" charset="0"/>
              </a:rPr>
              <a:t>printAll</a:t>
            </a:r>
            <a:r>
              <a:rPr lang="en-US" sz="14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de-DE" sz="1400" b="1" dirty="0">
                <a:latin typeface="Arial" panose="020B0604020202020204" pitchFamily="34" charset="0"/>
                <a:cs typeface="Arial" panose="020B0604020202020204" pitchFamily="34" charset="0"/>
              </a:rPr>
              <a:t>Methode mit dem Schlüsselwort </a:t>
            </a:r>
            <a:r>
              <a:rPr lang="de-DE" sz="1400" b="1" dirty="0" err="1">
                <a:latin typeface="Arial" panose="020B0604020202020204" pitchFamily="34" charset="0"/>
                <a:cs typeface="Arial" panose="020B0604020202020204" pitchFamily="34" charset="0"/>
              </a:rPr>
              <a:t>abstract</a:t>
            </a:r>
            <a:r>
              <a:rPr lang="de-DE" sz="1400" b="1" dirty="0">
                <a:latin typeface="Arial" panose="020B0604020202020204" pitchFamily="34" charset="0"/>
                <a:cs typeface="Arial" panose="020B0604020202020204" pitchFamily="34" charset="0"/>
              </a:rPr>
              <a:t> gekennzeichnet --&gt; muss in Unterklasse implementiert und überschrieben werden.</a:t>
            </a:r>
            <a:endParaRPr lang="en-US"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9918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776</Words>
  <Application>Microsoft Office PowerPoint</Application>
  <PresentationFormat>Bildschirmpräsentation (4:3)</PresentationFormat>
  <Paragraphs>103</Paragraphs>
  <Slides>16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Courier New</vt:lpstr>
      <vt:lpstr>Trebuchet MS</vt:lpstr>
      <vt:lpstr>Wingdings</vt:lpstr>
      <vt:lpstr>Wingdings 3</vt:lpstr>
      <vt:lpstr>Facette</vt:lpstr>
      <vt:lpstr>Java Kurs  Dipl.-Ing. Hassan Kroud www.kroud.de</vt:lpstr>
      <vt:lpstr>Rechner Architektur</vt:lpstr>
      <vt:lpstr>Compiler == Übersetzer</vt:lpstr>
      <vt:lpstr>Haupt-Methode eines Programms - Objekte und Klassen</vt:lpstr>
      <vt:lpstr>OOP</vt:lpstr>
      <vt:lpstr>OOP: Klassen und Vererbung - Konzept</vt:lpstr>
      <vt:lpstr>OOP: Vererbung -Modellierung in Hierarchien</vt:lpstr>
      <vt:lpstr>OOP: Überschreiben von Methoden (Overriding) </vt:lpstr>
      <vt:lpstr>OOP: Finale Klassen und Methoden </vt:lpstr>
      <vt:lpstr> OOP: Polymorphie </vt:lpstr>
      <vt:lpstr> OOP: Generische Klassen (Generics)  </vt:lpstr>
      <vt:lpstr> Java Arrays  </vt:lpstr>
      <vt:lpstr> Java Collections  </vt:lpstr>
      <vt:lpstr> Java Collections  </vt:lpstr>
      <vt:lpstr> Java Collections  </vt:lpstr>
      <vt:lpstr> Java Collections: Map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Cleint Server Architektur</dc:title>
  <dc:creator>redasoufian@outlook.de</dc:creator>
  <cp:lastModifiedBy>redasoufian@outlook.de</cp:lastModifiedBy>
  <cp:revision>167</cp:revision>
  <dcterms:created xsi:type="dcterms:W3CDTF">2020-11-15T13:12:39Z</dcterms:created>
  <dcterms:modified xsi:type="dcterms:W3CDTF">2022-02-02T15:59:43Z</dcterms:modified>
</cp:coreProperties>
</file>